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1"/>
  </p:sldMasterIdLst>
  <p:notesMasterIdLst>
    <p:notesMasterId r:id="rId63"/>
  </p:notesMasterIdLst>
  <p:handoutMasterIdLst>
    <p:handoutMasterId r:id="rId64"/>
  </p:handoutMasterIdLst>
  <p:sldIdLst>
    <p:sldId id="1017" r:id="rId2"/>
    <p:sldId id="1048" r:id="rId3"/>
    <p:sldId id="1049" r:id="rId4"/>
    <p:sldId id="1050" r:id="rId5"/>
    <p:sldId id="997" r:id="rId6"/>
    <p:sldId id="933" r:id="rId7"/>
    <p:sldId id="934" r:id="rId8"/>
    <p:sldId id="1051" r:id="rId9"/>
    <p:sldId id="937" r:id="rId10"/>
    <p:sldId id="938" r:id="rId11"/>
    <p:sldId id="1052" r:id="rId12"/>
    <p:sldId id="1053" r:id="rId13"/>
    <p:sldId id="1055" r:id="rId14"/>
    <p:sldId id="1054" r:id="rId15"/>
    <p:sldId id="1056" r:id="rId16"/>
    <p:sldId id="1057" r:id="rId17"/>
    <p:sldId id="1058" r:id="rId18"/>
    <p:sldId id="942" r:id="rId19"/>
    <p:sldId id="943" r:id="rId20"/>
    <p:sldId id="1000" r:id="rId21"/>
    <p:sldId id="979" r:id="rId22"/>
    <p:sldId id="1059" r:id="rId23"/>
    <p:sldId id="1060" r:id="rId24"/>
    <p:sldId id="1061" r:id="rId25"/>
    <p:sldId id="1062" r:id="rId26"/>
    <p:sldId id="1003" r:id="rId27"/>
    <p:sldId id="1063" r:id="rId28"/>
    <p:sldId id="1064" r:id="rId29"/>
    <p:sldId id="1001" r:id="rId30"/>
    <p:sldId id="1065" r:id="rId31"/>
    <p:sldId id="926" r:id="rId32"/>
    <p:sldId id="1066" r:id="rId33"/>
    <p:sldId id="982" r:id="rId34"/>
    <p:sldId id="1014" r:id="rId35"/>
    <p:sldId id="1016" r:id="rId36"/>
    <p:sldId id="1018" r:id="rId37"/>
    <p:sldId id="1019" r:id="rId38"/>
    <p:sldId id="1020" r:id="rId39"/>
    <p:sldId id="1021" r:id="rId40"/>
    <p:sldId id="1022" r:id="rId41"/>
    <p:sldId id="1023" r:id="rId42"/>
    <p:sldId id="1024" r:id="rId43"/>
    <p:sldId id="1025" r:id="rId44"/>
    <p:sldId id="1026" r:id="rId45"/>
    <p:sldId id="1027" r:id="rId46"/>
    <p:sldId id="1028" r:id="rId47"/>
    <p:sldId id="1029" r:id="rId48"/>
    <p:sldId id="1032" r:id="rId49"/>
    <p:sldId id="1035" r:id="rId50"/>
    <p:sldId id="1033" r:id="rId51"/>
    <p:sldId id="1036" r:id="rId52"/>
    <p:sldId id="1037" r:id="rId53"/>
    <p:sldId id="1038" r:id="rId54"/>
    <p:sldId id="1039" r:id="rId55"/>
    <p:sldId id="1040" r:id="rId56"/>
    <p:sldId id="1043" r:id="rId57"/>
    <p:sldId id="1044" r:id="rId58"/>
    <p:sldId id="1045" r:id="rId59"/>
    <p:sldId id="1046" r:id="rId60"/>
    <p:sldId id="1047" r:id="rId61"/>
    <p:sldId id="835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59" autoAdjust="0"/>
    <p:restoredTop sz="75202" autoAdjust="0"/>
  </p:normalViewPr>
  <p:slideViewPr>
    <p:cSldViewPr>
      <p:cViewPr varScale="1">
        <p:scale>
          <a:sx n="132" d="100"/>
          <a:sy n="132" d="100"/>
        </p:scale>
        <p:origin x="160" y="5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138871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4069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613431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3896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611984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445219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177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865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jpeg"/><Relationship Id="rId5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Relationship Id="rId3" Type="http://schemas.openxmlformats.org/officeDocument/2006/relationships/image" Target="../media/image16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jpeg"/><Relationship Id="rId3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w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jp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(2/4)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9,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92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1891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2802" y="762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0" y="7620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Data-driven decisions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Data-driven products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78831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382560"/>
            <a:ext cx="761999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An organization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should retain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data that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result from carrying out its mission and exploit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those data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to generate insights that benefit the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organization, for example, market analysis, strategic planning, decision making, etc.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 rot="20704901">
            <a:off x="4045075" y="4308760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Gill Sans"/>
                <a:cs typeface="Gill Sans"/>
              </a:rPr>
              <a:t>Duh!?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Business Intelligence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159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38200" y="2382560"/>
            <a:ext cx="76199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 the 1990s, Wal-Mart found that customers tended to buy diapers and beer together. So they put them next to each other and increased sales of both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.</a:t>
            </a:r>
            <a:r>
              <a:rPr lang="en-US" sz="2000" b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400" b="0" baseline="30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This is not a new idea!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0" y="4643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 what’s changed?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10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More compute and storage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467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Ability to gather behavioral data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67200" y="6477000"/>
            <a:ext cx="4876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* BTW, this is completely apocryphal. (But it makes a nice story.) 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961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5240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7338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37338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5330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8100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1336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47983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0" y="47983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7800" y="47939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Virtuous Product Cycle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6758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7" grpId="0" animBg="1"/>
      <p:bldP spid="9" grpId="0" animBg="1"/>
      <p:bldP spid="10" grpId="0" animBg="1"/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355600"/>
            <a:ext cx="6146800" cy="61468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 smtClean="0">
                <a:solidFill>
                  <a:schemeClr val="bg1"/>
                </a:solidFill>
              </a:rPr>
              <a:t>images.lookhuman.com</a:t>
            </a:r>
            <a:r>
              <a:rPr lang="en-US" sz="1000" b="0" dirty="0" smtClean="0">
                <a:solidFill>
                  <a:schemeClr val="bg1"/>
                </a:solidFill>
              </a:rPr>
              <a:t>/render/standard/8002245806006052/pillow14in-whi-z1-t-netflixing.png</a:t>
            </a:r>
          </a:p>
        </p:txBody>
      </p:sp>
    </p:spTree>
    <p:extLst>
      <p:ext uri="{BB962C8B-B14F-4D97-AF65-F5344CB8AC3E}">
        <p14:creationId xmlns:p14="http://schemas.microsoft.com/office/powerpoint/2010/main" val="44769838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14400"/>
            <a:ext cx="9144000" cy="50188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04800"/>
            <a:ext cx="2571750" cy="45720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https://</a:t>
            </a:r>
            <a:r>
              <a:rPr lang="en-US" sz="1000" b="0" dirty="0" err="1">
                <a:solidFill>
                  <a:srgbClr val="FFFFFF"/>
                </a:solidFill>
              </a:rPr>
              <a:t>www.reddit.com</a:t>
            </a:r>
            <a:r>
              <a:rPr lang="en-US" sz="1000" b="0" dirty="0">
                <a:solidFill>
                  <a:srgbClr val="FFFFFF"/>
                </a:solidFill>
              </a:rPr>
              <a:t>/r/</a:t>
            </a:r>
            <a:r>
              <a:rPr lang="en-US" sz="1000" b="0" dirty="0" err="1">
                <a:solidFill>
                  <a:srgbClr val="FFFFFF"/>
                </a:solidFill>
              </a:rPr>
              <a:t>teslamotors</a:t>
            </a:r>
            <a:r>
              <a:rPr lang="en-US" sz="1000" b="0" dirty="0">
                <a:solidFill>
                  <a:srgbClr val="FFFFFF"/>
                </a:solidFill>
              </a:rPr>
              <a:t>/comments/6gsc6v/</a:t>
            </a:r>
            <a:r>
              <a:rPr lang="en-US" sz="1000" b="0" dirty="0" err="1">
                <a:solidFill>
                  <a:srgbClr val="FFFFFF"/>
                </a:solidFill>
              </a:rPr>
              <a:t>i_think_the_neural_net_mining_is_just_starting</a:t>
            </a:r>
            <a:r>
              <a:rPr lang="en-US" sz="1000" b="0" dirty="0">
                <a:solidFill>
                  <a:srgbClr val="FFFFFF"/>
                </a:solidFill>
              </a:rPr>
              <a:t>/ </a:t>
            </a:r>
            <a:r>
              <a:rPr lang="en-US" sz="1000" b="0" dirty="0" smtClean="0">
                <a:solidFill>
                  <a:srgbClr val="FFFFFF"/>
                </a:solidFill>
              </a:rPr>
              <a:t> (June 2017)</a:t>
            </a:r>
          </a:p>
        </p:txBody>
      </p:sp>
    </p:spTree>
    <p:extLst>
      <p:ext uri="{BB962C8B-B14F-4D97-AF65-F5344CB8AC3E}">
        <p14:creationId xmlns:p14="http://schemas.microsoft.com/office/powerpoint/2010/main" val="18315244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9144000" cy="4261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76545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setta_St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13479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(Rosetta Stone)</a:t>
            </a:r>
          </a:p>
        </p:txBody>
      </p:sp>
    </p:spTree>
    <p:extLst>
      <p:ext uri="{BB962C8B-B14F-4D97-AF65-F5344CB8AC3E}">
        <p14:creationId xmlns:p14="http://schemas.microsoft.com/office/powerpoint/2010/main" val="8635170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887538"/>
            <a:ext cx="5181600" cy="4818062"/>
            <a:chOff x="864" y="1497"/>
            <a:chExt cx="3264" cy="303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49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81200"/>
            <a:ext cx="8705850" cy="4876800"/>
            <a:chOff x="0" y="1556"/>
            <a:chExt cx="5484" cy="3072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56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743200"/>
            <a:ext cx="3962400" cy="30480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7526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data like more data!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25208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218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API walkthrough</a:t>
            </a:r>
          </a:p>
        </p:txBody>
      </p:sp>
    </p:spTree>
    <p:extLst>
      <p:ext uri="{BB962C8B-B14F-4D97-AF65-F5344CB8AC3E}">
        <p14:creationId xmlns:p14="http://schemas.microsoft.com/office/powerpoint/2010/main" val="1374326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smtClean="0"/>
              <a:t>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2123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1" y="228600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Predicting </a:t>
            </a:r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X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with Twitter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0" y="6611938"/>
            <a:ext cx="35016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(Paul and </a:t>
            </a:r>
            <a:r>
              <a:rPr lang="en-US" sz="1000" b="0" dirty="0" err="1" smtClean="0">
                <a:solidFill>
                  <a:schemeClr val="bg1"/>
                </a:solidFill>
              </a:rPr>
              <a:t>Dredze</a:t>
            </a:r>
            <a:r>
              <a:rPr lang="en-US" sz="1000" b="0" dirty="0" smtClean="0">
                <a:solidFill>
                  <a:schemeClr val="bg1"/>
                </a:solidFill>
              </a:rPr>
              <a:t>, ICWSM 2011; Bond et al., Nature 2011)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Screen Shot 2016-01-01 at 9.19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762000"/>
            <a:ext cx="5334000" cy="3678621"/>
          </a:xfrm>
          <a:prstGeom prst="rect">
            <a:avLst/>
          </a:prstGeom>
        </p:spPr>
      </p:pic>
      <p:pic>
        <p:nvPicPr>
          <p:cNvPr id="7" name="Picture 6" descr="Screen Shot 2016-01-01 at 9.22.1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905000"/>
            <a:ext cx="4396082" cy="413103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581400" y="6019800"/>
            <a:ext cx="5410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Political Mobilization on Facebook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47800" y="4800600"/>
            <a:ext cx="41148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2010 US Midterm Elections: 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60m users shown “I Voted” Messages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5334000"/>
            <a:ext cx="25146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Gill Sans"/>
                <a:cs typeface="Gill Sans"/>
              </a:rPr>
              <a:t>Summary: increased turnout by 60k directly and 280k indirectly</a:t>
            </a:r>
            <a:endParaRPr lang="en-US" sz="1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 rot="237676">
            <a:off x="56850" y="5691676"/>
            <a:ext cx="3118571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Woah! You should feel unsettled about this!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09014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9140">
            <a:off x="1106668" y="2809753"/>
            <a:ext cx="2814282" cy="3733800"/>
          </a:xfrm>
          <a:prstGeom prst="rect">
            <a:avLst/>
          </a:prstGeom>
        </p:spPr>
      </p:pic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www.theverge.com</a:t>
            </a:r>
            <a:r>
              <a:rPr lang="en-US" sz="1000" b="0" dirty="0">
                <a:solidFill>
                  <a:schemeClr val="bg1"/>
                </a:solidFill>
              </a:rPr>
              <a:t>/2017/11/1/16593346/house-</a:t>
            </a:r>
            <a:r>
              <a:rPr lang="en-US" sz="1000" b="0" dirty="0" err="1">
                <a:solidFill>
                  <a:schemeClr val="bg1"/>
                </a:solidFill>
              </a:rPr>
              <a:t>russia</a:t>
            </a:r>
            <a:r>
              <a:rPr lang="en-US" sz="1000" b="0" dirty="0">
                <a:solidFill>
                  <a:schemeClr val="bg1"/>
                </a:solidFill>
              </a:rPr>
              <a:t>-</a:t>
            </a:r>
            <a:r>
              <a:rPr lang="en-US" sz="1000" b="0" dirty="0" err="1">
                <a:solidFill>
                  <a:schemeClr val="bg1"/>
                </a:solidFill>
              </a:rPr>
              <a:t>facebook</a:t>
            </a:r>
            <a:r>
              <a:rPr lang="en-US" sz="1000" b="0" dirty="0">
                <a:solidFill>
                  <a:schemeClr val="bg1"/>
                </a:solidFill>
              </a:rPr>
              <a:t>-ads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99377">
            <a:off x="4105955" y="3681616"/>
            <a:ext cx="3514852" cy="26878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4231">
            <a:off x="5511147" y="177818"/>
            <a:ext cx="3375152" cy="43083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8909">
            <a:off x="210391" y="194307"/>
            <a:ext cx="3604260" cy="2749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6647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"/>
            <a:ext cx="7303342" cy="26670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710" y="3048000"/>
            <a:ext cx="5486400" cy="3282043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www.propublica.org</a:t>
            </a:r>
            <a:r>
              <a:rPr lang="en-US" sz="1000" b="0" dirty="0">
                <a:solidFill>
                  <a:schemeClr val="bg1"/>
                </a:solidFill>
              </a:rPr>
              <a:t>/article/</a:t>
            </a:r>
            <a:r>
              <a:rPr lang="en-US" sz="1000" b="0" dirty="0" err="1">
                <a:solidFill>
                  <a:schemeClr val="bg1"/>
                </a:solidFill>
              </a:rPr>
              <a:t>facebook</a:t>
            </a:r>
            <a:r>
              <a:rPr lang="en-US" sz="1000" b="0" dirty="0">
                <a:solidFill>
                  <a:schemeClr val="bg1"/>
                </a:solidFill>
              </a:rPr>
              <a:t>-enabled-advertisers-to-reach-</a:t>
            </a:r>
            <a:r>
              <a:rPr lang="en-US" sz="1000" b="0" dirty="0" err="1">
                <a:solidFill>
                  <a:schemeClr val="bg1"/>
                </a:solidFill>
              </a:rPr>
              <a:t>jew</a:t>
            </a:r>
            <a:r>
              <a:rPr lang="en-US" sz="1000" b="0" dirty="0">
                <a:solidFill>
                  <a:schemeClr val="bg1"/>
                </a:solidFill>
              </a:rPr>
              <a:t>-haters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7313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406400"/>
            <a:ext cx="65151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466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3470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777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www.cnn.com</a:t>
            </a:r>
            <a:r>
              <a:rPr lang="en-US" sz="1000" b="0" dirty="0">
                <a:solidFill>
                  <a:schemeClr val="bg1"/>
                </a:solidFill>
              </a:rPr>
              <a:t>/2016/12/07/</a:t>
            </a:r>
            <a:r>
              <a:rPr lang="en-US" sz="1000" b="0" dirty="0" err="1">
                <a:solidFill>
                  <a:schemeClr val="bg1"/>
                </a:solidFill>
              </a:rPr>
              <a:t>asia</a:t>
            </a:r>
            <a:r>
              <a:rPr lang="en-US" sz="1000" b="0" dirty="0">
                <a:solidFill>
                  <a:schemeClr val="bg1"/>
                </a:solidFill>
              </a:rPr>
              <a:t>/new-</a:t>
            </a:r>
            <a:r>
              <a:rPr lang="en-US" sz="1000" b="0" dirty="0" err="1">
                <a:solidFill>
                  <a:schemeClr val="bg1"/>
                </a:solidFill>
              </a:rPr>
              <a:t>zealand</a:t>
            </a:r>
            <a:r>
              <a:rPr lang="en-US" sz="1000" b="0" dirty="0">
                <a:solidFill>
                  <a:schemeClr val="bg1"/>
                </a:solidFill>
              </a:rPr>
              <a:t>-passport-robot-</a:t>
            </a:r>
            <a:r>
              <a:rPr lang="en-US" sz="1000" b="0" dirty="0" err="1">
                <a:solidFill>
                  <a:schemeClr val="bg1"/>
                </a:solidFill>
              </a:rPr>
              <a:t>asian</a:t>
            </a:r>
            <a:r>
              <a:rPr lang="en-US" sz="1000" b="0" dirty="0">
                <a:solidFill>
                  <a:schemeClr val="bg1"/>
                </a:solidFill>
              </a:rPr>
              <a:t>-</a:t>
            </a:r>
            <a:r>
              <a:rPr lang="en-US" sz="1000" b="0" dirty="0" err="1">
                <a:solidFill>
                  <a:schemeClr val="bg1"/>
                </a:solidFill>
              </a:rPr>
              <a:t>trnd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index.html</a:t>
            </a:r>
            <a:endParaRPr lang="en-US" sz="10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1194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Perils of Big Data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end of privacy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Who owns your data and can the government access it?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echo chamber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Are you seeing only what you want to see?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racist algorithm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Algorithms aren’t racist, people are?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</a:t>
            </a:r>
            <a:r>
              <a:rPr lang="en-US" sz="24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desperately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need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“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data ethics” to go with big data!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74003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8708571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850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2127"/>
            <a:ext cx="9144000" cy="6091707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Popular Internet Meme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7057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Tackling 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91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Down Arrow 1"/>
          <p:cNvSpPr/>
          <p:nvPr/>
        </p:nvSpPr>
        <p:spPr bwMode="auto">
          <a:xfrm rot="3812831">
            <a:off x="5847826" y="1555406"/>
            <a:ext cx="685800" cy="808256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75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19" name="TextBox 318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0" name="TextBox 319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21" name="TextBox 320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Logical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69268816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38920" y="152400"/>
            <a:ext cx="26042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Physical View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16051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latin typeface="Gill Sans"/>
                <a:cs typeface="Gill Sans"/>
              </a:rPr>
              <a:t>The datacenter </a:t>
            </a:r>
            <a:r>
              <a:rPr lang="en-US" sz="3600" b="0" i="1" kern="0" smtClean="0">
                <a:latin typeface="Gill Sans"/>
                <a:cs typeface="Gill Sans"/>
              </a:rPr>
              <a:t>is </a:t>
            </a:r>
            <a:r>
              <a:rPr lang="en-US" sz="3600" b="0" kern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78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</p:spTree>
    <p:extLst>
      <p:ext uri="{BB962C8B-B14F-4D97-AF65-F5344CB8AC3E}">
        <p14:creationId xmlns:p14="http://schemas.microsoft.com/office/powerpoint/2010/main" val="3768992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59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Scale “out”, not “up”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40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Limits of SMP and large shared-memory machines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90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Move processing to the data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71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Cluster have limited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bandwidth, code is a lot smaller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05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 data sequentially, avoid random access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5086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Seeks are expensive, disk throughput is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good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106233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ideas”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Assume that components will break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Engineer software around hardware failures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715000" y="1878449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172200" y="3750558"/>
            <a:ext cx="533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*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83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7" grpId="0"/>
      <p:bldP spid="18" grpId="0"/>
      <p:bldP spid="15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Seek vs. Scans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978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a 1 TB database with 100 byte records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59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want to update 1 percent of the records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45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Scenario 2: Rewrite all records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626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Assume 100 MB/s throughput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Time = 5.6 hours(!)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30991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Scenario 1: Mutate each record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348013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update takes ~30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ms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(seek, read, write)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10</a:t>
            </a:r>
            <a:r>
              <a:rPr lang="en-US" sz="2000" b="0" kern="0" baseline="30000" dirty="0">
                <a:solidFill>
                  <a:srgbClr val="0070C0"/>
                </a:solidFill>
                <a:latin typeface="Gill Sans"/>
                <a:cs typeface="Gill Sans"/>
              </a:rPr>
              <a:t>8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updates = ~35 days</a:t>
            </a: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>
            <a:off x="0" y="6611938"/>
            <a:ext cx="27142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Ted Dunning, on Hadoop mailing list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5710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Lesson? Random access is expensive!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836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2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800px-Hadoop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276600" cy="847820"/>
          </a:xfrm>
          <a:prstGeom prst="rect">
            <a:avLst/>
          </a:prstGeom>
        </p:spPr>
      </p:pic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226798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9"/>
            <a:ext cx="9144000" cy="685800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5867400" y="5943599"/>
            <a:ext cx="3200400" cy="381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000" b="0" dirty="0" smtClean="0">
                <a:latin typeface="Gill Sans"/>
                <a:cs typeface="Gill Sans"/>
              </a:rPr>
              <a:t>(Aside, what about Spark?)</a:t>
            </a:r>
            <a:endParaRPr lang="en-US" sz="2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5168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10000" y="1425714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A tale of two packages…</a:t>
            </a:r>
          </a:p>
        </p:txBody>
      </p:sp>
    </p:spTree>
    <p:extLst>
      <p:ext uri="{BB962C8B-B14F-4D97-AF65-F5344CB8AC3E}">
        <p14:creationId xmlns:p14="http://schemas.microsoft.com/office/powerpoint/2010/main" val="15675372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</a:t>
              </a:r>
              <a:r>
                <a:rPr lang="en-US" b="0" kern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cleanup(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9515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581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Partitioner</a:t>
            </a: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&lt;K, V&gt;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2289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Returns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the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partition number given total number of partitions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getPartition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(K key, V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numPartitions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124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Job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35052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Represents a packaged Hadoop job for submission to cluster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paths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formats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mapper, reducer, combiner,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intermediate/final key/value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number of reducers (but not mappers, why?)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Don’t depend of defaults!</a:t>
            </a:r>
          </a:p>
        </p:txBody>
      </p:sp>
    </p:spTree>
    <p:extLst>
      <p:ext uri="{BB962C8B-B14F-4D97-AF65-F5344CB8AC3E}">
        <p14:creationId xmlns:p14="http://schemas.microsoft.com/office/powerpoint/2010/main" val="2042413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1542033" y="1650782"/>
            <a:ext cx="1425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63469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Every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990600" y="2652495"/>
            <a:ext cx="2528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WritableComprable</a:t>
            </a:r>
            <a:endParaRPr lang="en-US" sz="1800" dirty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65182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All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flipV="1">
            <a:off x="2254728" y="2020114"/>
            <a:ext cx="0" cy="632381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421808" y="4241582"/>
            <a:ext cx="16658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LongWritable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flipH="1" flipV="1">
            <a:off x="2254728" y="3021827"/>
            <a:ext cx="1" cy="121975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117757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Note that these are container objects.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421808" y="5889992"/>
            <a:ext cx="16658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SequenceFile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874603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Binary-encoded sequence of key/value pairs.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Types in Hadoop: Keys and Values</a:t>
            </a:r>
          </a:p>
        </p:txBody>
      </p:sp>
    </p:spTree>
    <p:extLst>
      <p:ext uri="{BB962C8B-B14F-4D97-AF65-F5344CB8AC3E}">
        <p14:creationId xmlns:p14="http://schemas.microsoft.com/office/powerpoint/2010/main" val="18865936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447800" y="1964591"/>
            <a:ext cx="65532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emit(word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258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301752" y="1929348"/>
            <a:ext cx="8458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private static 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MyMapper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extends Mapper&lt;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Text, Text,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ONE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(1);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Text WORD = new Text();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public void map(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key, Text value, Context context)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throws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for (String word 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Tokenizer.tokenize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value.toString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WORD.set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ONE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Mapper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777875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905000"/>
            <a:ext cx="8458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private static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MyReducer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extends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Reducer&lt;Text,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SUM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public void reduce(Text key,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values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Context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throws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values.iterator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 = 0;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iter.hasNext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().get();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SUM.set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Reducer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2574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Gotchas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framework reuses value object in reducer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Passing parameters via class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statics doesn’t work!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43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Getting Data to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Configuration parameters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Pass in via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configuration object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“Side data”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DistributedCache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Mappers/Reducers can read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HDFS in setup method</a:t>
            </a:r>
          </a:p>
        </p:txBody>
      </p:sp>
    </p:spTree>
    <p:extLst>
      <p:ext uri="{BB962C8B-B14F-4D97-AF65-F5344CB8AC3E}">
        <p14:creationId xmlns:p14="http://schemas.microsoft.com/office/powerpoint/2010/main" val="12622538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Complex Data Types in Hadoop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easiest way: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Encoded it as Text, e.g., (a, b) = “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a:b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regular expressions to parse and extract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Works, but janky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hard way: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Define a custom implementation of Writable(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Comprable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implement: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readFields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write,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compareTo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Computationally efficient, but slow for rapid prototyping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WritableComparator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hook for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implement complex data types?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4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Somewhere in the middle: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9215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Bespin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(via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lin.tl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offers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various building blocks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694146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Job submission: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Client (i.e., driver program) creates a job,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submits it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That’s it! The Hadoop cluster takes over…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MapReduce program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= Hadoop job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574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Jobs are divided into map and reduce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 instance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running task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called a task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attempt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task occupies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slot on the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jobs can be composed into a workflow</a:t>
            </a:r>
          </a:p>
        </p:txBody>
      </p:sp>
    </p:spTree>
    <p:extLst>
      <p:ext uri="{BB962C8B-B14F-4D97-AF65-F5344CB8AC3E}">
        <p14:creationId xmlns:p14="http://schemas.microsoft.com/office/powerpoint/2010/main" val="960851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986986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7794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Behind the scenes: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56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Input splits are computed (on client end)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data (jar, configuration XML) are sent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puts job data in shared location,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enqueues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tasks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poll for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 to the races…</a:t>
            </a:r>
          </a:p>
        </p:txBody>
      </p:sp>
    </p:spTree>
    <p:extLst>
      <p:ext uri="{BB962C8B-B14F-4D97-AF65-F5344CB8AC3E}">
        <p14:creationId xmlns:p14="http://schemas.microsoft.com/office/powerpoint/2010/main" val="2102543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78446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Where’s the data actually coming from?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278196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3123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8644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Input and Output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KeyValueTextInputFormat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SequenceFileInputFormat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937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18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SequenceFileOutputFormat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Spark also uses these abstractions for reading and writing data!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39937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pic>
        <p:nvPicPr>
          <p:cNvPr id="22" name="Picture 21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866" y="2667000"/>
            <a:ext cx="719138" cy="144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3733800" y="3886200"/>
            <a:ext cx="1675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Submit 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(workspace)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5029200"/>
            <a:ext cx="213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in?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000" y="5405735"/>
            <a:ext cx="194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Writing code?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00" y="5786735"/>
            <a:ext cx="233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out?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Workflow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009350" y="5160525"/>
            <a:ext cx="25617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Where’s the actual data stored?</a:t>
            </a: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5000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5" grpId="0"/>
      <p:bldP spid="20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Debugging Hadoop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take a deep breath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small, start locally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2068412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1881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Code Execution Environments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ways to run code: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(standalone)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Pseudo-distributed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Fully-distributed mode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856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what’s good for what</a:t>
            </a:r>
          </a:p>
        </p:txBody>
      </p:sp>
    </p:spTree>
    <p:extLst>
      <p:ext uri="{BB962C8B-B14F-4D97-AF65-F5344CB8AC3E}">
        <p14:creationId xmlns:p14="http://schemas.microsoft.com/office/powerpoint/2010/main" val="12655055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3488" y="-1"/>
            <a:ext cx="10710977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581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Debugging Strategies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27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Good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ol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’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System.out.println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08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Learn to use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webapp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access logs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Logging preferred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System.out.println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careful how much you log!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788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Fail on success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5987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Throw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RuntimeExceptions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capture state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0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Hadoop as the “glue”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1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core functionality outside mappers and reducers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Independently test (e.g., unit testing)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Compose (tested) components in mappers and reducers</a:t>
            </a:r>
          </a:p>
        </p:txBody>
      </p:sp>
    </p:spTree>
    <p:extLst>
      <p:ext uri="{BB962C8B-B14F-4D97-AF65-F5344CB8AC3E}">
        <p14:creationId xmlns:p14="http://schemas.microsoft.com/office/powerpoint/2010/main" val="673822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hc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76045" y="0"/>
            <a:ext cx="11110645" cy="68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568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8600"/>
            <a:ext cx="9144000" cy="6386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426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2187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49188</TotalTime>
  <Words>2110</Words>
  <Application>Microsoft Macintosh PowerPoint</Application>
  <PresentationFormat>On-screen Show (4:3)</PresentationFormat>
  <Paragraphs>553</Paragraphs>
  <Slides>61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Andale Mono</vt:lpstr>
      <vt:lpstr>Arial Black</vt:lpstr>
      <vt:lpstr>Calibri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8798</cp:revision>
  <dcterms:created xsi:type="dcterms:W3CDTF">2012-08-31T06:36:49Z</dcterms:created>
  <dcterms:modified xsi:type="dcterms:W3CDTF">2018-01-05T14:32:44Z</dcterms:modified>
  <cp:category/>
</cp:coreProperties>
</file>